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665" r:id="rId3"/>
    <p:sldId id="671" r:id="rId4"/>
    <p:sldId id="672" r:id="rId5"/>
    <p:sldId id="674" r:id="rId6"/>
    <p:sldId id="687" r:id="rId7"/>
    <p:sldId id="683" r:id="rId8"/>
    <p:sldId id="688" r:id="rId9"/>
    <p:sldId id="666" r:id="rId10"/>
    <p:sldId id="677" r:id="rId11"/>
    <p:sldId id="682" r:id="rId12"/>
    <p:sldId id="685" r:id="rId13"/>
    <p:sldId id="684" r:id="rId14"/>
    <p:sldId id="650" r:id="rId15"/>
    <p:sldId id="667" r:id="rId16"/>
    <p:sldId id="679" r:id="rId17"/>
    <p:sldId id="681" r:id="rId18"/>
    <p:sldId id="686" r:id="rId19"/>
    <p:sldId id="690" r:id="rId20"/>
    <p:sldId id="693" r:id="rId21"/>
    <p:sldId id="694" r:id="rId22"/>
    <p:sldId id="695" r:id="rId23"/>
    <p:sldId id="696" r:id="rId24"/>
    <p:sldId id="697" r:id="rId25"/>
    <p:sldId id="673" r:id="rId26"/>
    <p:sldId id="661" r:id="rId27"/>
    <p:sldId id="668" r:id="rId28"/>
    <p:sldId id="675" r:id="rId29"/>
    <p:sldId id="689" r:id="rId30"/>
    <p:sldId id="707" r:id="rId31"/>
    <p:sldId id="649" r:id="rId32"/>
    <p:sldId id="680" r:id="rId33"/>
    <p:sldId id="698" r:id="rId34"/>
    <p:sldId id="699" r:id="rId35"/>
    <p:sldId id="703" r:id="rId36"/>
    <p:sldId id="702" r:id="rId37"/>
    <p:sldId id="705" r:id="rId38"/>
    <p:sldId id="706" r:id="rId39"/>
    <p:sldId id="701" r:id="rId40"/>
    <p:sldId id="704" r:id="rId41"/>
    <p:sldId id="709" r:id="rId42"/>
    <p:sldId id="708" r:id="rId43"/>
  </p:sldIdLst>
  <p:sldSz cx="9144000" cy="6858000" type="screen4x3"/>
  <p:notesSz cx="6797675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FF"/>
    <a:srgbClr val="06AA68"/>
    <a:srgbClr val="92D050"/>
    <a:srgbClr val="0070C0"/>
    <a:srgbClr val="232E55"/>
    <a:srgbClr val="E40000"/>
    <a:srgbClr val="FF5050"/>
    <a:srgbClr val="5F5F5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86700" autoAdjust="0"/>
  </p:normalViewPr>
  <p:slideViewPr>
    <p:cSldViewPr>
      <p:cViewPr>
        <p:scale>
          <a:sx n="75" d="100"/>
          <a:sy n="75" d="100"/>
        </p:scale>
        <p:origin x="2136" y="5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2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30C704EE-38E9-4E72-9BB6-71E8241CE3C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C4B949D1-13AE-416E-B4E0-4B79F787B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D66AE9B-9EE2-43DA-9A8E-D2E5656B8B4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7416"/>
            <a:ext cx="5438140" cy="4469130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3107"/>
            <a:ext cx="2945659" cy="49657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FFA5E540-6D76-429F-95AD-C7F13B3CA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8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98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0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4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1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76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7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9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3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6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7FF1-8854-F297-74B9-24ACE8F2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B785-F836-E481-D65D-F4B0F3DB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6D145-500A-1E53-1042-7C31B367D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BF4F-AE6F-EDE2-032B-36F7B1E42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0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65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Wake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2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4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3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12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1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4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2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6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99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57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52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98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92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16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21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B80B-CB29-A50D-A6FD-FD13EE27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D0FE-F436-7846-4C90-2D2DFA3B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C41C-7569-43A2-D2A2-9644A4B74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7134-B491-46FE-58C3-889B9BAD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9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9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Bae’s code, RETAU180</a:t>
            </a:r>
          </a:p>
          <a:p>
            <a:r>
              <a:rPr lang="en-US" dirty="0"/>
              <a:t>LES+DSMAG RETAU395&amp;550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8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3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D7DD-D620-77A7-C782-2C721CBD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A0D12-8F89-320A-F5CB-05803F076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F3DAA-CA3C-ED78-901D-052459FC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5BE1-A505-C910-CDD6-C11DAFD5D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4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1A3A-0F8B-8CC4-7B65-DD508165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DF48-D2FF-8B3B-980F-E738BE820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F6223-BF06-5DCF-0E5F-9568F632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06BD-499A-7408-23DF-16318FDE3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E540-6D76-429F-95AD-C7F13B3CAC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0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2305716 w 4"/>
                <a:gd name="T5" fmla="*/ 866127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2305716 w 4"/>
                <a:gd name="T15" fmla="*/ 26053844 h 60"/>
                <a:gd name="T16" fmla="*/ 2305716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2305716 w 4"/>
                <a:gd name="T5" fmla="*/ 8460709 h 60"/>
                <a:gd name="T6" fmla="*/ 2305716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2305716 w 4"/>
                <a:gd name="T15" fmla="*/ 25378381 h 60"/>
                <a:gd name="T16" fmla="*/ 2305716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661279 h 60"/>
                <a:gd name="T4" fmla="*/ 1562500 w 4"/>
                <a:gd name="T5" fmla="*/ 866127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7409583 h 60"/>
                <a:gd name="T12" fmla="*/ 0 w 4"/>
                <a:gd name="T13" fmla="*/ 26053844 h 60"/>
                <a:gd name="T14" fmla="*/ 1562500 w 4"/>
                <a:gd name="T15" fmla="*/ 26053844 h 60"/>
                <a:gd name="T16" fmla="*/ 1562500 w 4"/>
                <a:gd name="T17" fmla="*/ 17409583 h 60"/>
                <a:gd name="T18" fmla="*/ 0 w 4"/>
                <a:gd name="T19" fmla="*/ 1740958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8460709 h 60"/>
                <a:gd name="T4" fmla="*/ 1562500 w 4"/>
                <a:gd name="T5" fmla="*/ 8460709 h 60"/>
                <a:gd name="T6" fmla="*/ 1562500 w 4"/>
                <a:gd name="T7" fmla="*/ 0 h 60"/>
                <a:gd name="T8" fmla="*/ 0 w 4"/>
                <a:gd name="T9" fmla="*/ 0 h 60"/>
                <a:gd name="T10" fmla="*/ 0 w 4"/>
                <a:gd name="T11" fmla="*/ 16918308 h 60"/>
                <a:gd name="T12" fmla="*/ 0 w 4"/>
                <a:gd name="T13" fmla="*/ 25378381 h 60"/>
                <a:gd name="T14" fmla="*/ 1562500 w 4"/>
                <a:gd name="T15" fmla="*/ 25378381 h 60"/>
                <a:gd name="T16" fmla="*/ 1562500 w 4"/>
                <a:gd name="T17" fmla="*/ 16918308 h 60"/>
                <a:gd name="T18" fmla="*/ 0 w 4"/>
                <a:gd name="T19" fmla="*/ 1691830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>
                <a:gd name="T0" fmla="*/ 0 w 4"/>
                <a:gd name="T1" fmla="*/ 390625 h 2"/>
                <a:gd name="T2" fmla="*/ 0 w 4"/>
                <a:gd name="T3" fmla="*/ 390625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0099"/>
                </a:solidFill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7015205-6E1C-4AA4-A1F5-F88A14739F8D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458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005B59-A863-49AB-8A46-4FABF628DCDB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75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63246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63246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B359B8-BB35-4942-BB3F-553087A1AB07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212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51FDAB-E13B-4DED-ACB5-C97F04F9745D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8891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1C2638-AFB1-4A52-81EA-13B8957633A2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00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628775"/>
            <a:ext cx="4106862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628775"/>
            <a:ext cx="4108450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FEA545-9191-4074-8B47-064CD17714D7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DA739D-67B9-461E-9E24-584E6BDA3BCB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946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17A94F-F96B-45CF-824C-A53F0758AB69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685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E811E-CB35-486D-A51A-D28D7B88C8A1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3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3516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060A9D-03E3-407A-91FE-4FD83FD5236C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699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ABF16-FC76-43D1-8210-F66033CB86AD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61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95288" y="1628775"/>
            <a:ext cx="83677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633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15367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fld id="{5C24D9CC-1561-4C99-B045-95C038C2B123}" type="datetime1">
              <a:rPr lang="en-US" altLang="zh-CN" smtClean="0"/>
              <a:t>8/28/2024</a:t>
            </a:fld>
            <a:endParaRPr lang="en-US"/>
          </a:p>
        </p:txBody>
      </p:sp>
      <p:sp>
        <p:nvSpPr>
          <p:cNvPr id="4633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524625"/>
            <a:ext cx="1258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2" name="Picture 339" descr="pic1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143827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40" descr="pic2"/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363"/>
            <a:ext cx="143827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41" descr="pic3"/>
          <p:cNvPicPr>
            <a:picLocks noChangeAspect="1" noChangeArrowheads="1"/>
          </p:cNvPicPr>
          <p:nvPr userDrawn="1"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0863"/>
            <a:ext cx="143827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43" descr="中文图标"/>
          <p:cNvPicPr>
            <a:picLocks noChangeAspect="1" noChangeArrowheads="1"/>
          </p:cNvPicPr>
          <p:nvPr userDrawn="1"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8388"/>
            <a:ext cx="18351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350" descr="圆形图标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0"/>
            <a:ext cx="539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351" descr="LAST-Logo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0"/>
            <a:ext cx="11890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rgbClr val="000066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800">
          <a:solidFill>
            <a:srgbClr val="006666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hlink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2000">
          <a:solidFill>
            <a:srgbClr val="990099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8839200" cy="2362200"/>
          </a:xfrm>
        </p:spPr>
        <p:txBody>
          <a:bodyPr/>
          <a:lstStyle/>
          <a:p>
            <a:r>
              <a:rPr lang="en-US" dirty="0"/>
              <a:t>V&amp;V of WMLES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962400"/>
            <a:ext cx="8534400" cy="1981200"/>
          </a:xfrm>
        </p:spPr>
        <p:txBody>
          <a:bodyPr/>
          <a:lstStyle/>
          <a:p>
            <a:r>
              <a:rPr lang="zh-CN" altLang="en-US" sz="2800" dirty="0">
                <a:latin typeface="+mj-lt"/>
              </a:rPr>
              <a:t>   </a:t>
            </a:r>
            <a:endParaRPr lang="en-US" altLang="zh-CN" sz="2800" dirty="0">
              <a:latin typeface="+mj-lt"/>
            </a:endParaRPr>
          </a:p>
          <a:p>
            <a:r>
              <a:rPr lang="en-US" altLang="zh-CN" sz="2800" dirty="0">
                <a:latin typeface="+mj-lt"/>
              </a:rPr>
              <a:t>  Maochao Xiao</a:t>
            </a:r>
          </a:p>
          <a:p>
            <a:r>
              <a:rPr lang="en-US" altLang="zh-CN" sz="2800" dirty="0">
                <a:latin typeface="+mj-lt"/>
              </a:rPr>
              <a:t>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788A7C8C-5870-4D39-84CF-35705CED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-533400"/>
            <a:ext cx="3124200" cy="211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65394"/>
      </p:ext>
    </p:extLst>
  </p:cSld>
  <p:clrMapOvr>
    <a:masterClrMapping/>
  </p:clrMapOvr>
  <p:transition spd="med" advTm="1076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D60A6B-1415-10FE-7C9B-55C741AB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81200"/>
            <a:ext cx="3200400" cy="2410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8D3F2F-0276-F566-E207-111E27E2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88738"/>
            <a:ext cx="3200400" cy="2420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841AD-5F84-7843-AB59-1ABBC5EA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366424"/>
            <a:ext cx="3200400" cy="2417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188352-A923-E002-6698-A438834C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366424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45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230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(Lx, Ly)=(6.4, 2.4) produces almost the same results as (Lx, Ly)=(12.8, 4.8)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CS0.16 produces the best overall results (CS0.15, best log law)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produces the best results with coarse resolutions in the wall-normal direction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0D637-156D-45C7-C0B6-EF2F2C6F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3200400" cy="240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DC6D2-56B0-4814-3CC5-CFB79A99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823042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47A07-7394-83B4-0C8F-CC8272A4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873595"/>
            <a:ext cx="3200400" cy="2405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940DC7-1595-5664-9E05-E750B121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839" y="3437963"/>
            <a:ext cx="3200400" cy="2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11142"/>
      </p:ext>
    </p:extLst>
  </p:cSld>
  <p:clrMapOvr>
    <a:masterClrMapping/>
  </p:clrMapOvr>
  <p:transition spd="med" advTm="63997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693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Smagorinsky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Alph2=2.52 for the first off-wall layer of cells fits the first principle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C2323D-69B6-72B5-1F7E-EBEDA419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18214"/>
            <a:ext cx="3200400" cy="2408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F8A1E-D3AC-8B9C-ADBF-EF81431F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918214"/>
            <a:ext cx="3200400" cy="24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8530"/>
      </p:ext>
    </p:extLst>
  </p:cSld>
  <p:clrMapOvr>
    <a:masterClrMapping/>
  </p:clrMapOvr>
  <p:transition spd="med" advTm="6399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97948" cy="15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 in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05906-8C08-35C0-69AA-80BA856C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38400"/>
            <a:ext cx="3200400" cy="2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C11FC-9164-E1F0-5BA4-5FEB7718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438400"/>
            <a:ext cx="3200400" cy="239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EF280-ECAB-06D6-1378-B07C0DFA6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89" y="4837416"/>
            <a:ext cx="3200400" cy="2374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69885-99F2-383F-6AC0-930520EDB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806" y="4806773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50885"/>
      </p:ext>
    </p:extLst>
  </p:cSld>
  <p:clrMapOvr>
    <a:masterClrMapping/>
  </p:clrMapOvr>
  <p:transition spd="med" advTm="6399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3384177-C1B6-3F19-F831-1205A5DA73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1979889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C5CEECD-70F9-A816-BDE0-0CF29A6F5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F556-E795-2300-7F43-648997D0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400"/>
            <a:ext cx="3200400" cy="2372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93039-8369-B913-4A11-AE5A4E08A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676400"/>
            <a:ext cx="3200400" cy="2397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33F98-D969-7680-D0BE-D006F8E4AA33}"/>
              </a:ext>
            </a:extLst>
          </p:cNvPr>
          <p:cNvSpPr txBox="1"/>
          <p:nvPr/>
        </p:nvSpPr>
        <p:spPr>
          <a:xfrm>
            <a:off x="4402469" y="18379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ADFC7-883F-BEFB-D78E-E7BE34CB3B01}"/>
              </a:ext>
            </a:extLst>
          </p:cNvPr>
          <p:cNvSpPr txBox="1"/>
          <p:nvPr/>
        </p:nvSpPr>
        <p:spPr>
          <a:xfrm>
            <a:off x="1119589" y="1837912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</p:spTree>
    <p:extLst>
      <p:ext uri="{BB962C8B-B14F-4D97-AF65-F5344CB8AC3E}">
        <p14:creationId xmlns:p14="http://schemas.microsoft.com/office/powerpoint/2010/main" val="3546392556"/>
      </p:ext>
    </p:extLst>
  </p:cSld>
  <p:clrMapOvr>
    <a:masterClrMapping/>
  </p:clrMapOvr>
  <p:transition spd="med" advTm="6399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181C3B-8EE1-3C24-D08F-CC31E2A5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38400"/>
            <a:ext cx="3200400" cy="2392631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E08BCD-AEE7-9056-0B15-7EFBABD3116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97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13011"/>
      </p:ext>
    </p:extLst>
  </p:cSld>
  <p:clrMapOvr>
    <a:masterClrMapping/>
  </p:clrMapOvr>
  <p:transition spd="med" advTm="63997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influence on the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984DA-6DAA-C135-37DC-106C7B9A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81200"/>
            <a:ext cx="3200400" cy="237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22117-EA6E-3D40-9C98-166D3CA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981200"/>
            <a:ext cx="3200400" cy="239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A317A-9A41-FDD3-23CD-B5E27D9C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59807"/>
            <a:ext cx="3200400" cy="2401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D5C55-AFD2-D03F-088C-5910809A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385207"/>
            <a:ext cx="3200400" cy="23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6686"/>
      </p:ext>
    </p:extLst>
  </p:cSld>
  <p:clrMapOvr>
    <a:masterClrMapping/>
  </p:clrMapOvr>
  <p:transition spd="med" advTm="6399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12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Linear variation of </a:t>
            </a:r>
            <a:r>
              <a:rPr lang="en-US" altLang="zh-CN" sz="2000" err="1">
                <a:latin typeface="+mn-lt"/>
                <a:cs typeface="Times New Roman" panose="02020603050405020304" pitchFamily="18" charset="0"/>
              </a:rPr>
              <a:t>tau</a:t>
            </a:r>
            <a:r>
              <a:rPr lang="en-US" altLang="zh-CN" sz="2000">
                <a:latin typeface="+mn-lt"/>
                <a:cs typeface="Times New Roman" panose="02020603050405020304" pitchFamily="18" charset="0"/>
              </a:rPr>
              <a:t>_tot 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should also apply in LES/RANS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As Re increases, the influence of Cs is less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AE87AF-C77B-93F0-0A0E-3A7AB94A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3" y="2362200"/>
            <a:ext cx="3200400" cy="2401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01603B-CF4C-84A7-304B-9F33A670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751678"/>
            <a:ext cx="3200400" cy="23837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9CD618-29C0-401D-4874-843E8F64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763780"/>
            <a:ext cx="3200400" cy="24015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3654BF-4D16-5823-4E56-766A2126C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733" y="2367320"/>
            <a:ext cx="3200400" cy="23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0235"/>
      </p:ext>
    </p:extLst>
  </p:cSld>
  <p:clrMapOvr>
    <a:masterClrMapping/>
  </p:clrMapOvr>
  <p:transition spd="med" advTm="6399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22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Dynamic SMA produces more accurate results, than the static version, when the grid meets the requirements of LES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and the results are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results, demonstrating that the current implementation is correct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EA90E-4ED5-A563-724C-9BEC1786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8" y="3530353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B5A9-A7DA-EEDF-FD11-9EF447F6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30353"/>
            <a:ext cx="3200400" cy="2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3696"/>
      </p:ext>
    </p:extLst>
  </p:cSld>
  <p:clrMapOvr>
    <a:masterClrMapping/>
  </p:clrMapOvr>
  <p:transition spd="med" advTm="6399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29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wall model, very large (oscillating) velocity near the wall (too-small time step)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First-order one-sided difference with no-slip wall, oscillating velocity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treatment would cause the same viscous flux for u(k=2). What would this cause?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If using second-order accurate derivative, the computation diverges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1DBC6-155C-A5EF-F6CE-36F2679D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165681"/>
            <a:ext cx="3200400" cy="2387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1F4D2-916F-F823-43B7-0CF05E12C473}"/>
              </a:ext>
            </a:extLst>
          </p:cNvPr>
          <p:cNvSpPr txBox="1"/>
          <p:nvPr/>
        </p:nvSpPr>
        <p:spPr>
          <a:xfrm>
            <a:off x="1134274" y="602137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966FD-BCE1-4F3A-446E-DB7C0423B99E}"/>
              </a:ext>
            </a:extLst>
          </p:cNvPr>
          <p:cNvSpPr txBox="1"/>
          <p:nvPr/>
        </p:nvSpPr>
        <p:spPr>
          <a:xfrm>
            <a:off x="5963771" y="6081037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B971-F386-451D-8926-C5D33B5A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191000"/>
            <a:ext cx="3200400" cy="2392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E8F6F8-0568-AEED-1173-93EA4612965E}"/>
              </a:ext>
            </a:extLst>
          </p:cNvPr>
          <p:cNvSpPr txBox="1"/>
          <p:nvPr/>
        </p:nvSpPr>
        <p:spPr>
          <a:xfrm>
            <a:off x="2472272" y="60460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No-slip</a:t>
            </a:r>
          </a:p>
        </p:txBody>
      </p:sp>
    </p:spTree>
    <p:extLst>
      <p:ext uri="{BB962C8B-B14F-4D97-AF65-F5344CB8AC3E}">
        <p14:creationId xmlns:p14="http://schemas.microsoft.com/office/powerpoint/2010/main" val="2969825997"/>
      </p:ext>
    </p:extLst>
  </p:cSld>
  <p:clrMapOvr>
    <a:masterClrMapping/>
  </p:clrMapOvr>
  <p:transition spd="med" advTm="6399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27A5-1BF4-A303-EDD5-EE7B5483D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403F9C4-3150-E7B4-F7AA-9241D90B0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DE24A7-108E-8F3D-A3A0-236CCCB0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06380B4-F0EF-0F3E-264F-55AACA038C5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47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F6FD-A41B-AC98-57CF-8DFDDA4B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8805"/>
            <a:ext cx="3200400" cy="2410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4CB8F9-DC8F-1C46-00D0-67AC2DF8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46" y="1748805"/>
            <a:ext cx="3200400" cy="239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B13BB-2945-9687-8745-829109E7F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246" y="4267200"/>
            <a:ext cx="3200400" cy="2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3014"/>
      </p:ext>
    </p:extLst>
  </p:cSld>
  <p:clrMapOvr>
    <a:masterClrMapping/>
  </p:clrMapOvr>
  <p:transition spd="med" advTm="6399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E3F5D-9F2A-1CAA-2BA5-61C523F7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05000"/>
            <a:ext cx="3200400" cy="243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05D99-8A80-53AA-F322-DEFFE1A4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38917"/>
            <a:ext cx="3200400" cy="23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5590"/>
      </p:ext>
    </p:extLst>
  </p:cSld>
  <p:clrMapOvr>
    <a:masterClrMapping/>
  </p:clrMapOvr>
  <p:transition spd="med" advTm="639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821748" cy="16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One-sided differencing for strain rate at the first off-layer cells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2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nd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 of the strain rate does not bring better accuracy, in contrast to 1</a:t>
            </a:r>
            <a:r>
              <a:rPr lang="en-US" altLang="zh-CN" sz="2000" baseline="30000" dirty="0">
                <a:latin typeface="+mn-lt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-order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672F-C50A-1183-6DA6-33BCD59B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67000"/>
            <a:ext cx="3200400" cy="241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B0806-1B8C-3341-9674-A0D5EEDB0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67000"/>
            <a:ext cx="3200400" cy="2425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7500F6-D67F-0577-0A51-8A01C3DE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077624"/>
            <a:ext cx="3200400" cy="241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36C689-18CE-858C-4D90-D4F33A94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867" y="5092019"/>
            <a:ext cx="3200400" cy="23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3146"/>
      </p:ext>
    </p:extLst>
  </p:cSld>
  <p:clrMapOvr>
    <a:masterClrMapping/>
  </p:clrMapOvr>
  <p:transition spd="med" advTm="6399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745548" cy="16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Using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model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Setting alph2=4 brings continuous variation of eddy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60BAF-A6D3-913B-BD30-A575367C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770631"/>
            <a:ext cx="3200400" cy="2408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E3991-AD1D-8E0B-2697-426A4D0C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68025"/>
            <a:ext cx="3200400" cy="2410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63710-53F2-2F53-38AB-57A6AEB6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181600"/>
            <a:ext cx="3200400" cy="2411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041A0-2C22-41C7-4711-A28C33571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5257800"/>
            <a:ext cx="3200400" cy="2449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24766-5054-375A-FE9F-9D4DF0D2A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5290776"/>
            <a:ext cx="3200400" cy="241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5C687-7E08-0931-75D3-7221F8BE0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2" y="7620000"/>
            <a:ext cx="3207418" cy="240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588C-35F7-728B-20CA-C1A154646448}"/>
              </a:ext>
            </a:extLst>
          </p:cNvPr>
          <p:cNvSpPr txBox="1"/>
          <p:nvPr/>
        </p:nvSpPr>
        <p:spPr>
          <a:xfrm>
            <a:off x="685800" y="605981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B8F0F-4C4B-73F0-964A-AE33A32E2294}"/>
              </a:ext>
            </a:extLst>
          </p:cNvPr>
          <p:cNvSpPr txBox="1"/>
          <p:nvPr/>
        </p:nvSpPr>
        <p:spPr>
          <a:xfrm>
            <a:off x="762000" y="838851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AR=2</a:t>
            </a:r>
          </a:p>
        </p:txBody>
      </p:sp>
    </p:spTree>
    <p:extLst>
      <p:ext uri="{BB962C8B-B14F-4D97-AF65-F5344CB8AC3E}">
        <p14:creationId xmlns:p14="http://schemas.microsoft.com/office/powerpoint/2010/main" val="4583335"/>
      </p:ext>
    </p:extLst>
  </p:cSld>
  <p:clrMapOvr>
    <a:masterClrMapping/>
  </p:clrMapOvr>
  <p:transition spd="med" advTm="6399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13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ACC3-48B6-9567-060E-9E5C83C8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76527"/>
            <a:ext cx="3200400" cy="2406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6B3135-A7B4-2B81-0205-4FD612BA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27" y="1976527"/>
            <a:ext cx="3200400" cy="2413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11D474-2C22-EF5A-926C-85714543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44" y="4458984"/>
            <a:ext cx="3200400" cy="23990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37E6A6-ABCC-43CE-8FB4-1C7518561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106" y="4467791"/>
            <a:ext cx="3200400" cy="2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8287"/>
      </p:ext>
    </p:extLst>
  </p:cSld>
  <p:clrMapOvr>
    <a:masterClrMapping/>
  </p:clrMapOvr>
  <p:transition spd="med" advTm="63997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821748" cy="9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dsmag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, when coupled with wall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7447D-78B5-360C-2955-814DAB9C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8711"/>
            <a:ext cx="3200400" cy="2392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2E05E-620F-0566-DBE2-7AC4231B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058711"/>
            <a:ext cx="3200400" cy="240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479BEE-BCAC-B8A6-9C68-288F5D398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71" y="4451342"/>
            <a:ext cx="3200400" cy="2393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21E120-A303-2AA5-1AFF-E8FF6EE5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4460291"/>
            <a:ext cx="3200400" cy="24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68823"/>
      </p:ext>
    </p:extLst>
  </p:cSld>
  <p:clrMapOvr>
    <a:masterClrMapping/>
  </p:clrMapOvr>
  <p:transition spd="med" advTm="63997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9050348" cy="9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CS0.11 is optimal, and CS0.05 is too small, especially in the core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D673-3CD6-67E5-1D04-99842008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7" y="1981200"/>
            <a:ext cx="3200400" cy="2371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8D1E-1DD0-3AD6-D002-32CF10A8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87" y="1981200"/>
            <a:ext cx="3200400" cy="2376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36A76-BE35-28E9-DD09-83C445ABB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87" y="4352244"/>
            <a:ext cx="3200400" cy="240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E94A4-9CD3-28E6-733C-B4977FFB7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52244"/>
            <a:ext cx="3200400" cy="23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163"/>
      </p:ext>
    </p:extLst>
  </p:cSld>
  <p:clrMapOvr>
    <a:masterClrMapping/>
  </p:clrMapOvr>
  <p:transition spd="med" advTm="6399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144000" cy="13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CS0 reproduces the statistics without SGS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F3895B-202B-3D41-46E4-68AC6908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09800"/>
            <a:ext cx="51899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4850"/>
      </p:ext>
    </p:extLst>
  </p:cSld>
  <p:clrMapOvr>
    <a:masterClrMapping/>
  </p:clrMapOvr>
  <p:transition spd="med" advTm="6399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202748" cy="19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Domain size hardly influences the results. The outer layer is negligibly influenced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Longer domain needs longer transient time (larger structures resolved, longer periods?)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30609-308B-8633-CD1A-6158822B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3162"/>
            <a:ext cx="3200400" cy="2381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6F3BE4-8913-CAA8-F26E-77828474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42179"/>
            <a:ext cx="3200400" cy="2422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A8E5F-4A55-85EE-A594-9A4E5891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364382"/>
            <a:ext cx="3200400" cy="2404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D5A1-D905-059E-56BB-62668C325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98" y="5364382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030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8974148" cy="324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 damping results in small velocity gradient near the wall due to the large eddy viscosity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Even if using no-slip wall, the eddy viscosity is too large at the first cell due to the discontinuity of wall-parallel velocity. When a coarse grid is used near the wall, the wall-normal gradient should always be computed using one-sided difference, nothing to do with wall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14D7F-33B6-3BF8-99BE-73669873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3200400" cy="237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AADDE-8B12-4180-82A6-00BBCD05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348820"/>
            <a:ext cx="3200400" cy="2391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4633B-8FBA-DEF1-79CE-85F57543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740159"/>
            <a:ext cx="3200400" cy="2414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F48B-F829-1003-2DEA-E9744AC36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6764635"/>
            <a:ext cx="3200400" cy="2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7322"/>
      </p:ext>
    </p:extLst>
  </p:cSld>
  <p:clrMapOvr>
    <a:masterClrMapping/>
  </p:clrMapOvr>
  <p:transition spd="med" advTm="6399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B83F688-3AAF-6E92-D5A4-B8DCA97B9756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Small geometry is sufficient for testing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484FF-8898-ABF6-5145-BDB43B94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7" y="2048369"/>
            <a:ext cx="3200400" cy="239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3B3DB-4AF9-2CD3-83C6-3ABF8961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59854"/>
            <a:ext cx="3200400" cy="2381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D0DC5-8C4B-8840-0A5D-B88B08AF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34" y="4440951"/>
            <a:ext cx="3200400" cy="2417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84AC6-E7EB-F75F-384D-EF05A64F2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67" y="4455452"/>
            <a:ext cx="3200400" cy="239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7952"/>
      </p:ext>
    </p:extLst>
  </p:cSld>
  <p:clrMapOvr>
    <a:masterClrMapping/>
  </p:clrMapOvr>
  <p:transition spd="med" advTm="6399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ACC does not influence the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324CD-E7DF-6B6E-6B48-C69B5D78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3200400" cy="2413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86D08-19D3-8A62-9FCC-F3831C1A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10878"/>
            <a:ext cx="3200400" cy="238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18244-07FD-3FFE-6EF7-9A1D6391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94447"/>
            <a:ext cx="3200400" cy="2395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48A18-1C96-3C4E-DE98-BA220250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394447"/>
            <a:ext cx="3200400" cy="24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829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5639-1E20-31E0-8B5D-4D460D6E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F95C7F5-A7CD-3482-93B6-42167A306B1F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1"/>
            <a:ext cx="9050348" cy="14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Grid convergence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8CC378E-088E-2B6B-369E-28AFAF0F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511130"/>
            <a:ext cx="3200400" cy="2413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2F8517-EB81-7A84-1138-9471EEC6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9501"/>
            <a:ext cx="3200400" cy="24248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253748-07DE-4320-6F8B-F6D890B54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229" y="2052808"/>
            <a:ext cx="3200400" cy="24381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6AEA6A-472A-1E28-F2FE-3E09DC361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2039501"/>
            <a:ext cx="3200400" cy="2393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296C35-A9B7-34AB-F23D-553AD04A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29" y="4530870"/>
            <a:ext cx="3200400" cy="24145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30E2124-982E-7E1A-26C3-2874F8B33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4800" y="4495800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00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99DD4C-C3EE-1C3A-C921-86950782D14F}"/>
              </a:ext>
            </a:extLst>
          </p:cNvPr>
          <p:cNvSpPr txBox="1"/>
          <p:nvPr/>
        </p:nvSpPr>
        <p:spPr>
          <a:xfrm>
            <a:off x="1786861" y="64124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Neumann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F5FEBF-0D64-2DE9-F76A-A146EBCD6406}"/>
              </a:ext>
            </a:extLst>
          </p:cNvPr>
          <p:cNvSpPr txBox="1"/>
          <p:nvPr/>
        </p:nvSpPr>
        <p:spPr>
          <a:xfrm>
            <a:off x="6039727" y="6412468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37558-4943-B470-22BB-28A23C7F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95" y="3439203"/>
            <a:ext cx="3988005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9900"/>
      </p:ext>
    </p:extLst>
  </p:cSld>
  <p:clrMapOvr>
    <a:masterClrMapping/>
  </p:clrMapOvr>
  <p:transition spd="med" advTm="63997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1"/>
            <a:ext cx="9050348" cy="2376129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Explicit vs implicit1D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The results from the explicit and the implicit1D schemes are almost the same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78B1B-B0A1-67F4-8FAF-EE7B7DF6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09974"/>
            <a:ext cx="3200400" cy="23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2099"/>
      </p:ext>
    </p:extLst>
  </p:cSld>
  <p:clrMapOvr>
    <a:masterClrMapping/>
  </p:clrMapOvr>
  <p:transition spd="med" advTm="63997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Square duct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vs 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9FE34-DCF2-9941-0B38-F9641C4C2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"/>
          <a:stretch/>
        </p:blipFill>
        <p:spPr>
          <a:xfrm>
            <a:off x="4572926" y="1995868"/>
            <a:ext cx="3200400" cy="267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4C914-E0D4-AD08-5237-F9AF7ECB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995868"/>
            <a:ext cx="3200400" cy="27158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D5361-BD35-084F-A027-9C55793423DD}"/>
              </a:ext>
            </a:extLst>
          </p:cNvPr>
          <p:cNvSpPr txBox="1"/>
          <p:nvPr/>
        </p:nvSpPr>
        <p:spPr>
          <a:xfrm>
            <a:off x="1981200" y="39992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26DE7-9CAD-5819-E40D-8C4B381C0D4F}"/>
              </a:ext>
            </a:extLst>
          </p:cNvPr>
          <p:cNvSpPr txBox="1"/>
          <p:nvPr/>
        </p:nvSpPr>
        <p:spPr>
          <a:xfrm>
            <a:off x="5029200" y="399924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WMLES+smag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F136A-B1CC-1196-1017-F05C7B789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426" y="4674911"/>
            <a:ext cx="3200400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25850"/>
      </p:ext>
    </p:extLst>
  </p:cSld>
  <p:clrMapOvr>
    <a:masterClrMapping/>
  </p:clrMapOvr>
  <p:transition spd="med" advTm="6399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profiles are the same as Pedro’s profiles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4C6787-BB26-47B5-1288-94B805069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3883227" y="2133600"/>
            <a:ext cx="5413173" cy="40836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41C8EB-1124-4849-6E01-0299E892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/>
          <a:stretch/>
        </p:blipFill>
        <p:spPr>
          <a:xfrm>
            <a:off x="-458687" y="2133600"/>
            <a:ext cx="5413173" cy="40836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0F74C2-23CA-DCDA-0C18-4EE3EB89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09600" y="2556105"/>
            <a:ext cx="3273627" cy="33112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6F895-CD4D-38AD-C45F-31633403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010732" y="2611552"/>
            <a:ext cx="3295067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187"/>
      </p:ext>
    </p:extLst>
  </p:cSld>
  <p:clrMapOvr>
    <a:masterClrMapping/>
  </p:clrMapOvr>
  <p:transition spd="med" advTm="63997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69660B-DA7D-4B72-D012-62FEEA2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57" y="2210602"/>
            <a:ext cx="3301035" cy="3178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CCAB1A-3D14-BF43-45BF-BBBC5135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09800"/>
            <a:ext cx="3200400" cy="317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AB0AB-31C9-F287-C6C3-B79EFD2585B7}"/>
              </a:ext>
            </a:extLst>
          </p:cNvPr>
          <p:cNvSpPr txBox="1"/>
          <p:nvPr/>
        </p:nvSpPr>
        <p:spPr>
          <a:xfrm>
            <a:off x="1905000" y="56740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EBFA-319A-A243-CC66-BD09778E70B4}"/>
              </a:ext>
            </a:extLst>
          </p:cNvPr>
          <p:cNvSpPr txBox="1"/>
          <p:nvPr/>
        </p:nvSpPr>
        <p:spPr>
          <a:xfrm>
            <a:off x="5986884" y="567409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DNS+WM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A46AC-E96B-78AD-018B-E453FE3A9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17" y="606035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83415"/>
      </p:ext>
    </p:extLst>
  </p:cSld>
  <p:clrMapOvr>
    <a:masterClrMapping/>
  </p:clrMapOvr>
  <p:transition spd="med" advTm="63997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Cavity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RE1000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E9EE4-EE0A-BDCD-50C0-446EB3AB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3" y="2133600"/>
            <a:ext cx="3200400" cy="2402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D52256-F16A-936B-FE08-D47E9437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133600"/>
            <a:ext cx="3200400" cy="24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  <p:transition spd="med" advTm="63997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on the coarse and fine grids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E5C6-2CE4-7F64-38B5-60B57083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40983"/>
            <a:ext cx="3200400" cy="2397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C8924-4D8E-9E14-03F8-54A02D9E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40983"/>
            <a:ext cx="3200400" cy="24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8591"/>
      </p:ext>
    </p:extLst>
  </p:cSld>
  <p:clrMapOvr>
    <a:masterClrMapping/>
  </p:clrMapOvr>
  <p:transition spd="med" advTm="63997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with wall model on the fine grid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9D7ED-F60E-2C80-D6A2-39CA3C83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8711"/>
            <a:ext cx="4191000" cy="31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4398"/>
      </p:ext>
    </p:extLst>
  </p:cSld>
  <p:clrMapOvr>
    <a:masterClrMapping/>
  </p:clrMapOvr>
  <p:transition spd="med" advTm="63997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>
                <a:latin typeface="+mn-lt"/>
                <a:cs typeface="Times New Roman" panose="02020603050405020304" pitchFamily="18" charset="0"/>
              </a:rPr>
              <a:t>DNS using WMLES grids</a:t>
            </a: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4D064-3AD7-2E95-14A1-C3CB5183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35240"/>
            <a:ext cx="3200400" cy="23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690"/>
      </p:ext>
    </p:extLst>
  </p:cSld>
  <p:clrMapOvr>
    <a:masterClrMapping/>
  </p:clrMapOvr>
  <p:transition spd="med" advTm="6399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2A50A6-DF4F-C15D-3695-4B8C888F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A7BECD-9996-EA33-E05F-D04BFFAF531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610600" cy="9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CFL has negligible influence on the statistics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93A5-25CE-3EF7-7FB2-9035416A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2" y="2001666"/>
            <a:ext cx="3200400" cy="238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334CD-3B77-8392-705C-3CE2ED0E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52" y="1981200"/>
            <a:ext cx="3200400" cy="240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B83C1-36C0-C28A-90AA-9E9BC6AB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52" y="4384073"/>
            <a:ext cx="3200400" cy="239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9C6E7-D60A-14FD-9BD5-8F2180BB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52" y="4391081"/>
            <a:ext cx="3200400" cy="2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24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F8A1-C545-C753-B009-0A022151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9E9-7677-88D7-3BB8-B65B4DFD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Moving frame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F9127B6-8915-E052-521C-E8C25F1A38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1294088"/>
          </a:xfrm>
        </p:spPr>
        <p:txBody>
          <a:bodyPr/>
          <a:lstStyle/>
          <a:p>
            <a:r>
              <a:rPr lang="pt-BR" altLang="zh-CN" sz="2400" dirty="0">
                <a:latin typeface="+mn-lt"/>
                <a:cs typeface="Times New Roman" panose="02020603050405020304" pitchFamily="18" charset="0"/>
              </a:rPr>
              <a:t>RETAU5200</a:t>
            </a: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WMLES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EC59C2-06EC-9DCB-0F67-A96A07ED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5397D-9279-50B9-8B8E-9A2B7429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3200400" cy="24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5902"/>
      </p:ext>
    </p:extLst>
  </p:cSld>
  <p:clrMapOvr>
    <a:masterClrMapping/>
  </p:clrMapOvr>
  <p:transition spd="med" advTm="63997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390F2-23BC-2EA3-D495-54FF6721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4" y="2012992"/>
            <a:ext cx="3200400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854A3-D3C8-7301-2F2D-81676C67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24" y="1981200"/>
            <a:ext cx="3200400" cy="23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73C9A-306A-A459-5494-D46D2CEC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265" y="4390432"/>
            <a:ext cx="3200400" cy="2385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83929-3A42-0BA7-8685-8ACD63DE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4" y="4462578"/>
            <a:ext cx="3200400" cy="23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784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50C2-23DA-8109-39E0-D702213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E8FB5C-E4DC-9B70-2CFC-65029B0C9B2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9050348" cy="12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t-BR" altLang="zh-CN" sz="2400" kern="0" dirty="0">
                <a:latin typeface="+mn-lt"/>
                <a:cs typeface="Times New Roman" panose="02020603050405020304" pitchFamily="18" charset="0"/>
              </a:rPr>
              <a:t>DSMAG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0" dirty="0">
                <a:latin typeface="+mn-lt"/>
                <a:cs typeface="Times New Roman" panose="02020603050405020304" pitchFamily="18" charset="0"/>
              </a:rPr>
              <a:t>LES</a:t>
            </a: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Font typeface="Wingdings" pitchFamily="2" charset="2"/>
              <a:buNone/>
            </a:pPr>
            <a:endParaRPr lang="en-US" altLang="zh-CN" sz="2000" kern="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Font typeface="Wingdings" pitchFamily="2" charset="2"/>
              <a:buNone/>
            </a:pP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43298D-5EA0-88C2-F704-07AE8D99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0317"/>
            <a:ext cx="3200400" cy="23952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22D713-7FB4-2647-8F13-8A407477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00317"/>
            <a:ext cx="3200400" cy="2381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4F199B-8F05-060B-E8B6-43DEA266E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81537"/>
            <a:ext cx="3200400" cy="23913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626320-4B6A-5161-0365-A4695A382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86629"/>
            <a:ext cx="3200400" cy="23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96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7B13CA5-CF5D-287A-9ACB-EF5CA77485F1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1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No-slip wall: damping produces larger (more accurate) velocity gradient near the wall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58B73-3081-1901-BC05-76A7721B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10083"/>
            <a:ext cx="3200400" cy="2393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4C646-402F-F4E2-3E08-21F20486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09800"/>
            <a:ext cx="3200400" cy="238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23CD3-FF94-3AE2-D072-D069DEF3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97319"/>
            <a:ext cx="3200400" cy="2408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9B1EB-1331-1429-1D7B-245C7A40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597319"/>
            <a:ext cx="3200400" cy="24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68230"/>
      </p:ext>
    </p:extLst>
  </p:cSld>
  <p:clrMapOvr>
    <a:masterClrMapping/>
  </p:clrMapOvr>
  <p:transition spd="med" advTm="6399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42BA-96D9-4E99-09B5-DB87FCFE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B9F3206-85CD-45E6-4CD7-443A336ADC42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2"/>
            <a:ext cx="8610600" cy="19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RETAU180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DNS comparison with Bae’s code. We do not expect very accurate results since the geometry and grid number are insufficient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Bae’s code produces lower wall friction. The reason is not due to time step, or grid resolutions, or domain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ED4F1-C117-D63A-886A-55263457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7975"/>
            <a:ext cx="3200400" cy="24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650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Similar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setting (Reb=13750)</a:t>
            </a: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2D filter yields more dissipation, very close to </a:t>
            </a:r>
            <a:r>
              <a:rPr lang="en-US" altLang="zh-CN" sz="2000" dirty="0" err="1">
                <a:latin typeface="+mn-lt"/>
                <a:cs typeface="Times New Roman" panose="02020603050405020304" pitchFamily="18" charset="0"/>
              </a:rPr>
              <a:t>Orlandi’s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5FBC-43D3-BFCB-BD36-243D9295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38400"/>
            <a:ext cx="3200400" cy="241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A437F-7D90-CDD2-06A0-05EB3A12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936624"/>
            <a:ext cx="3200400" cy="239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80332-839F-4115-7873-F57E04F8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438400"/>
            <a:ext cx="3200400" cy="238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4E4E0-9D66-C5CA-3AFA-03759D403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4943836"/>
            <a:ext cx="3200400" cy="2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9565"/>
      </p:ext>
    </p:extLst>
  </p:cSld>
  <p:clrMapOvr>
    <a:masterClrMapping/>
  </p:clrMapOvr>
  <p:transition spd="med" advTm="6399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AF1C-FB3C-6E4F-3EF6-B914164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8DE3-593B-5208-402D-39D2452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BAD6D-09F4-5710-5F64-F0C2FF48AF3D}"/>
              </a:ext>
            </a:extLst>
          </p:cNvPr>
          <p:cNvSpPr txBox="1">
            <a:spLocks/>
          </p:cNvSpPr>
          <p:nvPr/>
        </p:nvSpPr>
        <p:spPr bwMode="auto">
          <a:xfrm>
            <a:off x="93652" y="1068113"/>
            <a:ext cx="8897948" cy="16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80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0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RETAU395</a:t>
            </a:r>
            <a:endParaRPr lang="en-US" altLang="zh-CN" sz="2000" kern="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Compare with Bae’s code. Bae’s code is very dissipative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0BCFF-D620-3CBB-3A04-475C66DF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1309"/>
            <a:ext cx="3200400" cy="2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5300"/>
      </p:ext>
    </p:extLst>
  </p:cSld>
  <p:clrMapOvr>
    <a:masterClrMapping/>
  </p:clrMapOvr>
  <p:transition spd="med" advTm="6399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DB0D-C7A8-E826-4746-04D8875E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CC34-DD90-F195-065C-8690D567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838200"/>
          </a:xfrm>
        </p:spPr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358499-8047-EF37-77D2-D5BA9A2BEE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652" y="1068112"/>
            <a:ext cx="9050348" cy="455888"/>
          </a:xfrm>
        </p:spPr>
        <p:txBody>
          <a:bodyPr/>
          <a:lstStyle/>
          <a:p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RETAU550</a:t>
            </a: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baseline="30000" dirty="0"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endParaRPr lang="en-US" altLang="zh-CN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FB58356-09D7-B518-3635-1FF228F56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B36FE-F869-875E-6729-16C6FD59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3200400" cy="24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7650"/>
      </p:ext>
    </p:extLst>
  </p:cSld>
  <p:clrMapOvr>
    <a:masterClrMapping/>
  </p:clrMapOvr>
  <p:transition spd="med" advTm="63997"/>
</p:sld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761</Words>
  <Application>Microsoft Office PowerPoint</Application>
  <PresentationFormat>On-screen Show (4:3)</PresentationFormat>
  <Paragraphs>298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Wingdings</vt:lpstr>
      <vt:lpstr>Wingdings 2</vt:lpstr>
      <vt:lpstr>吉祥如意</vt:lpstr>
      <vt:lpstr>V&amp;V of WMLES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Channel</vt:lpstr>
      <vt:lpstr>Square duct</vt:lpstr>
      <vt:lpstr>Cavity</vt:lpstr>
      <vt:lpstr>Cavity</vt:lpstr>
      <vt:lpstr>Cavity</vt:lpstr>
      <vt:lpstr>Moving frame</vt:lpstr>
      <vt:lpstr>Moving frame</vt:lpstr>
      <vt:lpstr>Moving frame</vt:lpstr>
      <vt:lpstr>Moving frame</vt:lpstr>
      <vt:lpstr>DIT</vt:lpstr>
      <vt:lpstr>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Maochao XIAO</dc:title>
  <dc:creator>Soaring</dc:creator>
  <cp:lastModifiedBy>Maochao Xiao</cp:lastModifiedBy>
  <cp:revision>3091</cp:revision>
  <cp:lastPrinted>2019-05-29T07:11:56Z</cp:lastPrinted>
  <dcterms:created xsi:type="dcterms:W3CDTF">2006-08-16T00:00:00Z</dcterms:created>
  <dcterms:modified xsi:type="dcterms:W3CDTF">2024-09-03T08:59:39Z</dcterms:modified>
</cp:coreProperties>
</file>